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537" r:id="rId2"/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</p:sldIdLst>
  <p:sldSz cx="9144000" cy="6858000" type="screen4x3"/>
  <p:notesSz cx="6808788" cy="9940925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43269-CD66-4D43-BC5D-B90F104E28E7}">
          <p14:sldIdLst>
            <p14:sldId id="537"/>
          </p14:sldIdLst>
        </p14:section>
        <p14:section name="Введение" id="{BA73E113-11E6-4300-8087-2D58486E7276}">
          <p14:sldIdLst>
            <p14:sldId id="540"/>
            <p14:sldId id="541"/>
            <p14:sldId id="542"/>
            <p14:sldId id="543"/>
          </p14:sldIdLst>
        </p14:section>
        <p14:section name="Текстовые слайды" id="{D541A3EF-3CA1-460A-860A-77C5D46EA348}">
          <p14:sldIdLst>
            <p14:sldId id="544"/>
            <p14:sldId id="545"/>
            <p14:sldId id="546"/>
            <p14:sldId id="547"/>
          </p14:sldIdLst>
        </p14:section>
        <p14:section name="ГРАФИЧЕСКИЕ ОБЪЕКТЫ" id="{B063C143-FACA-4D90-A60F-0AF59A49F758}">
          <p14:sldIdLst/>
        </p14:section>
        <p14:section name="ИКОНКИ И ИНФОГРАФИКА" id="{AD9C8A89-DF44-4CFB-84AD-DB0557BCCFF1}">
          <p14:sldIdLst/>
        </p14:section>
      </p14:sectionLst>
    </p:ext>
    <p:ext uri="{EFAFB233-063F-42B5-8137-9DF3F51BA10A}">
      <p15:sldGuideLst xmlns:p15="http://schemas.microsoft.com/office/powerpoint/2012/main">
        <p15:guide id="3" pos="3016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orient="horz" pos="614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521" userDrawn="1">
          <p15:clr>
            <a:srgbClr val="A4A3A4"/>
          </p15:clr>
        </p15:guide>
        <p15:guide id="13" orient="horz" pos="1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аева Александра Матвеевна" initials="МАМ" lastIdx="3" clrIdx="0"/>
  <p:cmAuthor id="2" name="Парфёнова Яна Романовна" initials="ПЯР" lastIdx="0" clrIdx="1">
    <p:extLst>
      <p:ext uri="{19B8F6BF-5375-455C-9EA6-DF929625EA0E}">
        <p15:presenceInfo xmlns:p15="http://schemas.microsoft.com/office/powerpoint/2012/main" userId="S-1-5-21-914181577-393967677-276855783-35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DF2F9"/>
    <a:srgbClr val="E9EFF7"/>
    <a:srgbClr val="D52B1E"/>
    <a:srgbClr val="0039A6"/>
    <a:srgbClr val="FFFFFF"/>
    <a:srgbClr val="E0E0E0"/>
    <a:srgbClr val="E6E6E6"/>
    <a:srgbClr val="4F81BD"/>
    <a:srgbClr val="48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242" autoAdjust="0"/>
  </p:normalViewPr>
  <p:slideViewPr>
    <p:cSldViewPr>
      <p:cViewPr varScale="1">
        <p:scale>
          <a:sx n="115" d="100"/>
          <a:sy n="115" d="100"/>
        </p:scale>
        <p:origin x="1470" y="108"/>
      </p:cViewPr>
      <p:guideLst>
        <p:guide pos="3016"/>
        <p:guide pos="431"/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29.10.2025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29.10.2025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08383" y="5733257"/>
            <a:ext cx="1645401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  |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3849" y="5733257"/>
            <a:ext cx="833660" cy="269875"/>
          </a:xfr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МЕСЯЦ 2021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1524" y="5733257"/>
            <a:ext cx="672260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23" name="Рисунок 9">
            <a:extLst>
              <a:ext uri="{FF2B5EF4-FFF2-40B4-BE49-F238E27FC236}">
                <a16:creationId xmlns:a16="http://schemas.microsoft.com/office/drawing/2014/main" id="{E9F1BC79-6DFA-3F42-B992-66A07451F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69" y="983863"/>
            <a:ext cx="16804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59" userDrawn="1">
          <p15:clr>
            <a:srgbClr val="FBAE40"/>
          </p15:clr>
        </p15:guide>
        <p15:guide id="2" pos="30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500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4793457" y="1616076"/>
            <a:ext cx="3908822" cy="476726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6" userDrawn="1">
          <p15:clr>
            <a:srgbClr val="FBAE40"/>
          </p15:clr>
        </p15:guide>
        <p15:guide id="2" pos="3014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787503" y="1616076"/>
            <a:ext cx="3911612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54105" y="1616076"/>
            <a:ext cx="3902393" cy="475932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2" userDrawn="1">
          <p15:clr>
            <a:srgbClr val="FBAE40"/>
          </p15:clr>
        </p15:guide>
        <p15:guide id="4" pos="3668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45005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3332221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6236087" y="5949939"/>
            <a:ext cx="2483644" cy="432048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098" userDrawn="1">
          <p15:clr>
            <a:srgbClr val="FBAE40"/>
          </p15:clr>
        </p15:guide>
        <p15:guide id="3" pos="3668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 kern="1200" dirty="0" smtClean="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2619499" y="3940952"/>
            <a:ext cx="1736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7" userDrawn="1">
          <p15:clr>
            <a:srgbClr val="FBAE40"/>
          </p15:clr>
        </p15:guide>
        <p15:guide id="2" pos="1646" userDrawn="1">
          <p15:clr>
            <a:srgbClr val="FBAE40"/>
          </p15:clr>
        </p15:guide>
        <p15:guide id="3" pos="2744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8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50057" y="3933825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450057" y="3921125"/>
            <a:ext cx="8252222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87504" y="3933825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sz="12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 pitchFamily="2" charset="2"/>
              <a:defRPr lang="ru-RU" sz="12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27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56" y="981076"/>
            <a:ext cx="8251984" cy="5394325"/>
          </a:xfrm>
        </p:spPr>
        <p:txBody>
          <a:bodyPr lIns="0" r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6" name="Группа 75"/>
          <p:cNvGrpSpPr/>
          <p:nvPr userDrawn="1"/>
        </p:nvGrpSpPr>
        <p:grpSpPr>
          <a:xfrm>
            <a:off x="450850" y="421725"/>
            <a:ext cx="1582065" cy="446439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77" name="Группа 76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86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9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92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78" name="Группа 77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727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4785360" y="1615442"/>
            <a:ext cx="391691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44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34225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318514" y="988563"/>
            <a:ext cx="23837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27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02" userDrawn="1">
          <p15:clr>
            <a:srgbClr val="FBAE40"/>
          </p15:clr>
        </p15:guide>
        <p15:guide id="2" pos="1848" userDrawn="1">
          <p15:clr>
            <a:srgbClr val="FBAE40"/>
          </p15:clr>
        </p15:guide>
        <p15:guide id="3" pos="3662" userDrawn="1">
          <p15:clr>
            <a:srgbClr val="FBAE40"/>
          </p15:clr>
        </p15:guide>
        <p15:guide id="4" pos="3926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 userDrawn="1">
          <p15:clr>
            <a:srgbClr val="FBAE40"/>
          </p15:clr>
        </p15:guide>
        <p15:guide id="2" pos="2744" userDrawn="1">
          <p15:clr>
            <a:srgbClr val="FBAE40"/>
          </p15:clr>
        </p15:guide>
        <p15:guide id="3" pos="1646" userDrawn="1">
          <p15:clr>
            <a:srgbClr val="FBAE40"/>
          </p15:clr>
        </p15:guide>
        <p15:guide id="4" pos="1392" userDrawn="1">
          <p15:clr>
            <a:srgbClr val="FBAE40"/>
          </p15:clr>
        </p15:guide>
        <p15:guide id="5" pos="4128" userDrawn="1">
          <p15:clr>
            <a:srgbClr val="FBAE40"/>
          </p15:clr>
        </p15:guide>
        <p15:guide id="6" pos="4377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0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  <p15:guide id="2" pos="2744">
          <p15:clr>
            <a:srgbClr val="FBAE40"/>
          </p15:clr>
        </p15:guide>
        <p15:guide id="3" pos="1646">
          <p15:clr>
            <a:srgbClr val="FBAE40"/>
          </p15:clr>
        </p15:guide>
        <p15:guide id="4" pos="1392">
          <p15:clr>
            <a:srgbClr val="FBAE40"/>
          </p15:clr>
        </p15:guide>
        <p15:guide id="5" pos="4128">
          <p15:clr>
            <a:srgbClr val="FBAE40"/>
          </p15:clr>
        </p15:guide>
        <p15:guide id="6" pos="4377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1" name="Группа 50"/>
          <p:cNvGrpSpPr/>
          <p:nvPr userDrawn="1"/>
        </p:nvGrpSpPr>
        <p:grpSpPr>
          <a:xfrm>
            <a:off x="453097" y="321311"/>
            <a:ext cx="1106463" cy="312230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52" name="Группа 51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61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53" name="Группа 52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453097" y="321311"/>
            <a:ext cx="1106463" cy="312230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5" name="Группа 34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6" name="Группа 35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263129" indent="-127397"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453097" y="321311"/>
            <a:ext cx="1106463" cy="312230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2" name="Группа 21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6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3" name="Группа 22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8" userDrawn="1">
          <p15:clr>
            <a:srgbClr val="FBAE40"/>
          </p15:clr>
        </p15:guide>
        <p15:guide id="2" pos="2102" userDrawn="1">
          <p15:clr>
            <a:srgbClr val="FBAE40"/>
          </p15:clr>
        </p15:guide>
        <p15:guide id="3" pos="3926" userDrawn="1">
          <p15:clr>
            <a:srgbClr val="FBAE40"/>
          </p15:clr>
        </p15:guide>
        <p15:guide id="4" pos="3662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49936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434225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318514" y="988564"/>
            <a:ext cx="2383765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560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105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025454" y="4595856"/>
            <a:ext cx="5676828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55" name="Группа 54"/>
          <p:cNvGrpSpPr/>
          <p:nvPr userDrawn="1"/>
        </p:nvGrpSpPr>
        <p:grpSpPr>
          <a:xfrm>
            <a:off x="465639" y="464819"/>
            <a:ext cx="1582065" cy="446439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56" name="Группа 55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65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6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8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70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71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57" name="Группа 56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58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27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386516"/>
            <a:ext cx="6952972" cy="431355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976314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1561991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214766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1763688" y="2733345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1763688" y="3319022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3904699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1763688" y="4490378"/>
            <a:ext cx="6938987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05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05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449581" y="981512"/>
            <a:ext cx="825245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310897" y="6542052"/>
            <a:ext cx="3911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0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63688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453097" y="321311"/>
            <a:ext cx="1106463" cy="312230"/>
            <a:chOff x="0" y="687388"/>
            <a:chExt cx="1440180" cy="406401"/>
          </a:xfrm>
          <a:solidFill>
            <a:schemeClr val="accent1"/>
          </a:solidFill>
        </p:grpSpPr>
        <p:grpSp>
          <p:nvGrpSpPr>
            <p:cNvPr id="57" name="Группа 56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9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71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58" name="Группа 57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65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811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801" r:id="rId30"/>
    <p:sldLayoutId id="2147483802" r:id="rId31"/>
    <p:sldLayoutId id="2147483803" r:id="rId32"/>
    <p:sldLayoutId id="2147483812" r:id="rId33"/>
    <p:sldLayoutId id="2147483799" r:id="rId34"/>
    <p:sldLayoutId id="2147483800" r:id="rId35"/>
    <p:sldLayoutId id="2147483798" r:id="rId36"/>
    <p:sldLayoutId id="2147483806" r:id="rId3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263129" indent="-127397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4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588" userDrawn="1">
          <p15:clr>
            <a:srgbClr val="F26B43"/>
          </p15:clr>
        </p15:guide>
        <p15:guide id="39" pos="5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34280" y="0"/>
            <a:ext cx="9144000" cy="6858000"/>
          </a:xfrm>
          <a:solidFill>
            <a:schemeClr val="accent1"/>
          </a:solidFill>
        </p:spPr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979712" y="2670802"/>
            <a:ext cx="5499100" cy="1628775"/>
          </a:xfrm>
        </p:spPr>
        <p:txBody>
          <a:bodyPr/>
          <a:lstStyle/>
          <a:p>
            <a:pPr marL="0" marR="0" algn="ctr">
              <a:spcBef>
                <a:spcPts val="240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ДЕПУТАТ </a:t>
            </a:r>
            <a:endParaRPr lang="ru-RU" sz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ДУМЫ ГОРОДА СУРГУТА</a:t>
            </a:r>
            <a:endParaRPr lang="ru-RU" sz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ПО ОДНОМАНДАТНОМУ ИЗБИРАТЕЛЬНОМУ ОКРУГУ № 23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Мазуров Виталий Сергеевич</a:t>
            </a:r>
            <a:endParaRPr lang="ru-RU" sz="18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4797152"/>
            <a:ext cx="9144000" cy="2060848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563888" y="5827576"/>
            <a:ext cx="2664296" cy="269875"/>
          </a:xfrm>
        </p:spPr>
        <p:txBody>
          <a:bodyPr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 01.10.2024 по  30.09.2025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C9FABD-C0B4-43B4-AF4F-DEC5CB0D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59" y="445100"/>
            <a:ext cx="1252906" cy="1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165647" y="5021804"/>
            <a:ext cx="692330" cy="533743"/>
          </a:xfrm>
          <a:prstGeom prst="rightArrow">
            <a:avLst>
              <a:gd name="adj1" fmla="val 50019"/>
              <a:gd name="adj2" fmla="val 100098"/>
            </a:avLst>
          </a:prstGeom>
          <a:noFill/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Объект 3"/>
          <p:cNvSpPr txBox="1">
            <a:spLocks noGrp="1"/>
          </p:cNvSpPr>
          <p:nvPr>
            <p:ph sz="quarter" idx="4294967295"/>
          </p:nvPr>
        </p:nvSpPr>
        <p:spPr>
          <a:xfrm>
            <a:off x="4427984" y="1412776"/>
            <a:ext cx="4276725" cy="525658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подвести итоги моей работы за прошедший год, с 1 октября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30 сентября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в качестве вашего представителя в Думе города Сургута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Прежде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хочу выразить вам свою искреннюю благодарность за оказанное доверие и поддержку. Именно благодаря вам я получил возможность представлять ваши интересы на муниципальном уровне. Ваша активная позиция, ваши обращения и предложения помогали мне глубже понимать проблемы нашего округа, видеть их острые углы и доносить ваши мнения и желания до местной власти. Это сотрудничество – основа моей работы, и я ценю каждый ваш вклад в наше общее дело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этого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отчётного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я стремился максимально эффективно использовать предоставленные мне полномочия для решения насущных вопросов, которые волнуют каждого из вас. Моя главная задача – это служить вам, отстаивать ваши права и способствовать улучшению качества жизни в нашем округе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разделах моего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подробно расскажу о конкретных шагах, предпринятых мною, о результатах нашей совместной работы и о планах 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C:\Users\Parfenova-YAR\Desktop\АСУД 2022\дума\дума 2023\Отчёты 2023\фото Мазуров .jpeg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8" y="1628800"/>
            <a:ext cx="3070225" cy="4535487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3953F-D548-4212-9DEF-0BC59775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9602" y="690046"/>
            <a:ext cx="431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5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ИЗБИРАТЕЛИ!</a:t>
            </a:r>
          </a:p>
        </p:txBody>
      </p:sp>
    </p:spTree>
    <p:extLst>
      <p:ext uri="{BB962C8B-B14F-4D97-AF65-F5344CB8AC3E}">
        <p14:creationId xmlns:p14="http://schemas.microsoft.com/office/powerpoint/2010/main" val="1941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3407" y="488110"/>
            <a:ext cx="6953250" cy="430212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ДЕПУТАТЕ: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576" y="4077072"/>
            <a:ext cx="7776864" cy="21595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Bef>
                <a:spcPts val="45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Думе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Сургута вхожу в состав комитета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городскому хозяйству и перспективному развитию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депутатского объединения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партии «ЕДИНАЯ РОССИЯ»,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вхожу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штабов, комиссий и рабочих групп при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Сургута. С 2023 года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являюсь членом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партии «ЕДИНАЯ РОССИЯ».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Вхожу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местного политического совета Партии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РОССИЯ» города Сургута.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5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в Думе города Сургута осуществляется на непостоянной основе. Начало осуществления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 сентября 2021 года</a:t>
            </a:r>
          </a:p>
          <a:p>
            <a:pPr algn="just">
              <a:spcBef>
                <a:spcPts val="450"/>
              </a:spcBef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2685727-3099-4FC4-BE61-341DBFAA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39665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4294967295"/>
          </p:nvPr>
        </p:nvSpPr>
        <p:spPr>
          <a:xfrm>
            <a:off x="1763688" y="279312"/>
            <a:ext cx="6335712" cy="5762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ИЗБИРАТЕЛЬНОГО ОКРУГА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2C59AF-C898-4B3B-AC1A-0D04256C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" y="1344613"/>
            <a:ext cx="8460432" cy="4997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843391"/>
            <a:ext cx="496257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quarter" idx="4294967295"/>
          </p:nvPr>
        </p:nvSpPr>
        <p:spPr>
          <a:xfrm>
            <a:off x="460498" y="1196752"/>
            <a:ext cx="8383587" cy="5400675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в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 осуществляется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Конституцией Российской Федерации, Уставом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городской округ Сургут и иными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отчётный </a:t>
            </a:r>
            <a:r>
              <a:rPr lang="ru-RU" sz="12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принял участие:</a:t>
            </a:r>
            <a:endParaRPr lang="ru-RU" sz="12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9 заседаниях </a:t>
            </a:r>
            <a:r>
              <a:rPr lang="ru-RU" sz="1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комитета по городскому хозяйству и перспективному развитию </a:t>
            </a:r>
            <a:r>
              <a:rPr lang="ru-RU" sz="1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города;</a:t>
            </a: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 заседаниях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постоянных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комитетов Думы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города;</a:t>
            </a:r>
          </a:p>
          <a:p>
            <a:pPr marL="171450" indent="-171450" algn="just">
              <a:buFontTx/>
              <a:buChar char="-"/>
            </a:pP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депутатских слушаниях;</a:t>
            </a: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 заседаниях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города;</a:t>
            </a:r>
          </a:p>
          <a:p>
            <a:pPr marL="171450" indent="-171450" algn="just">
              <a:buFontTx/>
              <a:buChar char="-"/>
            </a:pP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заседаниях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депутатского объединения Всероссийской политической партии «Единая Россия» в Думе города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Сургута;</a:t>
            </a:r>
            <a:endParaRPr lang="ru-RU" sz="12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инвестиционных советах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Главе города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Сургута;</a:t>
            </a:r>
            <a:endParaRPr lang="ru-RU" sz="12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комиссии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и конкурсному отбору инициативных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  <a:endParaRPr lang="ru-RU" sz="12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рабочей группе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предварительному обсуждению имущественных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вопросов;</a:t>
            </a:r>
          </a:p>
          <a:p>
            <a:pPr marL="171450" indent="-171450" algn="just">
              <a:buFontTx/>
              <a:buChar char="-"/>
            </a:pP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общественной комиссии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городской округ Сургут Ханты-Мансийского автономного округа – Югры по обеспечению реализации приоритетного проекта «Формирование комфортной городской среды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онкурсных комиссиях </a:t>
            </a:r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рассмотрению и конкурсному отбору инициативных </a:t>
            </a:r>
            <a:r>
              <a:rPr lang="ru-RU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</a:t>
            </a:r>
            <a:endParaRPr lang="ru-RU" sz="12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подробной информацией о 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работе можно 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Думы города Сургута </a:t>
            </a:r>
            <a:r>
              <a:rPr lang="en-US" sz="16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dumasurgut</a:t>
            </a:r>
            <a:r>
              <a:rPr lang="ru-RU" sz="1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123728" y="259218"/>
            <a:ext cx="6192837" cy="574675"/>
          </a:xfrm>
        </p:spPr>
        <p:txBody>
          <a:bodyPr/>
          <a:lstStyle/>
          <a:p>
            <a:r>
              <a:rPr lang="ru-RU" sz="24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Думы города Сургута</a:t>
            </a:r>
          </a:p>
          <a:p>
            <a:endParaRPr lang="ru-RU" b="1" i="1" u="sng" dirty="0"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1623BB-AA8F-40AF-8B2F-078BCBCF7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1259632" y="270785"/>
            <a:ext cx="6953250" cy="431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РЕАЛИЗОВАННЫЕ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РЕАЛИЗУЕМЫЕ НАКАЗЫ ИЗБИРАТЕЛЕЙ </a:t>
            </a:r>
            <a:b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3" name="Объект 10"/>
          <p:cNvSpPr txBox="1">
            <a:spLocks/>
          </p:cNvSpPr>
          <p:nvPr/>
        </p:nvSpPr>
        <p:spPr>
          <a:xfrm>
            <a:off x="444759" y="1916833"/>
            <a:ext cx="2462400" cy="25150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8A37E5-7ABA-40AB-BD0B-F707A2E5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sp>
        <p:nvSpPr>
          <p:cNvPr id="2" name="AutoShape 2" descr="C:\Users\Parfenova-YAR\Desktop\%D0%90%D0%A1%D0%A3%D0%94 2022\%D0%B4%D1%83%D0%BC%D0%B0\%D0%B4%D1%83%D0%BC%D0%B0 2024\%D0%BE%D1%82%D1%87%D0%B5%D1%82%D1%8B 2024\%D1%84%D0%BE%D1%82%D0%BE\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019212"/>
            <a:ext cx="5092030" cy="218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7591" y="3631292"/>
            <a:ext cx="3429000" cy="2571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17833"/>
            <a:ext cx="36724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spcBef>
                <a:spcPts val="600"/>
              </a:spcBef>
              <a:buClr>
                <a:srgbClr val="0C5B9D"/>
              </a:buClr>
              <a:buSzPct val="90000"/>
            </a:pPr>
            <a:r>
              <a:rPr lang="ru-RU" sz="1200" b="1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отчётный период:</a:t>
            </a:r>
          </a:p>
          <a:p>
            <a:pPr marL="285750" lvl="0" indent="-285750" algn="just" defTabSz="685800">
              <a:spcBef>
                <a:spcPts val="600"/>
              </a:spcBef>
              <a:buClr>
                <a:srgbClr val="0C5B9D"/>
              </a:buClr>
              <a:buSzPct val="90000"/>
              <a:buFontTx/>
              <a:buChar char="-"/>
            </a:pP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построена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дорога с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инженерными сетями по  ул.</a:t>
            </a:r>
            <a:r>
              <a:rPr lang="en-US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Александра Усольцева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участке от ул. Ивана Шидловского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ул. Семена </a:t>
            </a:r>
            <a:r>
              <a:rPr lang="ru-RU" sz="1200" dirty="0" err="1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Билецкого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г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Сургуте». Общая протяжённость новой дороги составляет 0,37 километра,  четыре полосы движения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шириной по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3,75 метра каждая, тротуары шириной 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 метра каждый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 велосипедная дорожка шириной 1,5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метра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FFFFFF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685800">
              <a:spcBef>
                <a:spcPts val="600"/>
              </a:spcBef>
              <a:buClr>
                <a:srgbClr val="0C5B9D"/>
              </a:buClr>
              <a:buSzPct val="90000"/>
              <a:buFontTx/>
              <a:buChar char="-"/>
            </a:pP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ведётся строительство объекта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Дорога с инженерными сетями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ул. Александра Усольцева на участке от ул. Есенина до ул. Ивана Шидловского в г. Сургуте»;</a:t>
            </a:r>
          </a:p>
          <a:p>
            <a:pPr marL="285750" lvl="0" indent="-285750" algn="just" defTabSz="685800">
              <a:spcBef>
                <a:spcPts val="600"/>
              </a:spcBef>
              <a:buClr>
                <a:srgbClr val="0C5B9D"/>
              </a:buClr>
              <a:buSzPct val="90000"/>
              <a:buFontTx/>
              <a:buChar char="-"/>
            </a:pP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в декабре 2025 года начинается строительство нового объекта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33 «З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участке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 ул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Александра Усольцева 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ул. Крылова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в г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Сургуте (ул. Ивана Шидловского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)»;</a:t>
            </a:r>
            <a:endParaRPr lang="ru-RU" sz="1200" dirty="0">
              <a:solidFill>
                <a:srgbClr val="FFFFFF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685800">
              <a:spcBef>
                <a:spcPts val="600"/>
              </a:spcBef>
              <a:buClr>
                <a:srgbClr val="0C5B9D"/>
              </a:buClr>
              <a:buSzPct val="90000"/>
              <a:buFontTx/>
              <a:buChar char="-"/>
            </a:pP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заключён контракт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  проектно-изыскательские работы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 реконструкции  ул. Грибоедова,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куда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входит пешеходная дорожка по  улице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Есенина от ул. Александра Усольцева 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ул. Крылова в г. Сургуте</a:t>
            </a:r>
            <a:r>
              <a:rPr lang="ru-RU" sz="1200" dirty="0" smtClean="0">
                <a:solidFill>
                  <a:srgbClr val="FFFF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3C3C3C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91153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320800" y="384046"/>
            <a:ext cx="6953250" cy="431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 избирателями и наказами граждан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759916" y="1700808"/>
            <a:ext cx="7823200" cy="446087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отчётный период в мой адрес поступило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обращений от избирателей</a:t>
            </a:r>
            <a:endParaRPr lang="ru-RU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747216" y="2146895"/>
            <a:ext cx="7848600" cy="229021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общественной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приёмной местного отделения партии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«Единая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Россия» регулярно провожу приёмы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граждан. Жители 23-го избирательного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округа обращались </a:t>
            </a:r>
            <a:b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самыми разными вопросами, жалобами и предложениями.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Как и всегда, в центре внимания оказались вопросы благоустройства. Жители микрорайонов 39, 40, 41 и 42 активно интересовались планами по улучшению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их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территорий. Не менее важными были вопросы, касающиеся работы управляющих компаний и жилищно-коммунального хозяйства. Также </a:t>
            </a:r>
            <a:r>
              <a:rPr lang="ru-RU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сургутяне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обращались с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вопросами, касающимися работы образовательных учреждений.</a:t>
            </a:r>
          </a:p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E80512-DC86-497B-8983-2649691A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90750" y="403225"/>
            <a:ext cx="6953250" cy="43021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ИНАЯ ДЕПУТАТСКАЯ ДЕЯТЕЛЬНОСТЬ</a:t>
            </a:r>
            <a:endParaRPr lang="ru-RU" sz="2400" b="1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294967295"/>
          </p:nvPr>
        </p:nvSpPr>
        <p:spPr>
          <a:xfrm>
            <a:off x="179512" y="3140968"/>
            <a:ext cx="8784976" cy="3389631"/>
          </a:xfrm>
        </p:spPr>
        <p:txBody>
          <a:bodyPr/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Участие в акциях, проектах, мероприятиях: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сероссийская акция «Новогодняя ёлка желаний»;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сероссийская акция «Собери ребёнка в школу»;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сбор гуманитарной помощи жителям ДНР и ЛНР;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организация экскурсий учеников, студентов и Молодёжного парламента на объекты энергетики г. Сургута 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торжественных линейках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в праздничном концерте, посвящённому </a:t>
            </a: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празднованию 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80-летия 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Победы в Великой Отечественной войне, в школе № 9;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участие в памятно-мемориальном мероприятии, посвящённом </a:t>
            </a:r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празднованию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80-й годовщины Великой Победы;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участие во Всероссийской неделе субботников «Мы за чистоту»;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детского сада «</a:t>
            </a:r>
            <a:r>
              <a:rPr lang="ru-RU" sz="12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Сибирячок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» приобретена новая мебель для буфетных групповых ячеек;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для детского сада «Мишутка» приобретены электронные и цифровые средства обучения, а именно автономные шлемы </a:t>
            </a:r>
            <a:r>
              <a:rPr lang="ru-RU" sz="12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Oculus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Quest</a:t>
            </a:r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3s 128GB.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1FBF5F-69F9-4185-9847-DE449687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8" y="885190"/>
            <a:ext cx="2959374" cy="2208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96300"/>
            <a:ext cx="2776619" cy="2201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91" y="885191"/>
            <a:ext cx="2619882" cy="2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75656" y="353967"/>
            <a:ext cx="6953250" cy="431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социальных сетях, со средствами массовой информации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6681788" y="3111500"/>
            <a:ext cx="2462212" cy="2016125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37724"/>
            <a:ext cx="2736304" cy="2946324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539552" y="4725144"/>
            <a:ext cx="7704137" cy="52387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течение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отчётного периода депутатская деятельность регулярно освещалась в муниципальных средствах массовой информации, а также на сайте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Думы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города Сургута и в социальных сетях депутата.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Мою депутатскую деятельность можно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увидеть 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странице </a:t>
            </a:r>
            <a:r>
              <a:rPr lang="ru-RU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ВКонтакте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- Виталий Мазуров id661585392.</a:t>
            </a: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438C5C-1914-441A-8868-BB3FD70E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8" y="153296"/>
            <a:ext cx="535944" cy="666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0" y="1348122"/>
            <a:ext cx="4415049" cy="29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ENG_Шаблон_4х3_россети_1205 [Автосохраненный]" id="{FFC6E5A7-DE3D-924F-A776-15A2D8EAC179}" vid="{65557C94-798C-FE40-BCF5-E04CFD8274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819</TotalTime>
  <Words>932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Bookman Old Style</vt:lpstr>
      <vt:lpstr>PF Din Text Cond Pro</vt:lpstr>
      <vt:lpstr>PF Din Text Cond Pro Light</vt:lpstr>
      <vt:lpstr>PF Din Text Cond Pro Medium</vt:lpstr>
      <vt:lpstr>PF Din Text Cond Pro Обычный</vt:lpstr>
      <vt:lpstr>Times New Roman</vt:lpstr>
      <vt:lpstr>Wingdings</vt:lpstr>
      <vt:lpstr>FSK</vt:lpstr>
      <vt:lpstr>Презентация PowerPoint</vt:lpstr>
      <vt:lpstr>Презентация PowerPoint</vt:lpstr>
      <vt:lpstr>СВЕДЕНИЯ О ДЕПУТАТЕ:  </vt:lpstr>
      <vt:lpstr>Презентация PowerPoint</vt:lpstr>
      <vt:lpstr>Презентация PowerPoint</vt:lpstr>
      <vt:lpstr>РЕАЛИЗОВАННЫЕ И РЕАЛИЗУЕМЫЕ НАКАЗЫ ИЗБИРАТЕЛЕЙ   </vt:lpstr>
      <vt:lpstr>Работа с избирателями и наказами граждан</vt:lpstr>
      <vt:lpstr>ИНАЯ ДЕПУТАТСКАЯ ДЕЯТЕЛЬНОСТЬ</vt:lpstr>
      <vt:lpstr>Работа в социальных сетях, со средствами массовой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Парфёнова Яна Романовна</dc:creator>
  <cp:lastModifiedBy>Таран Людмила Равильевна</cp:lastModifiedBy>
  <cp:revision>37</cp:revision>
  <cp:lastPrinted>2025-10-23T10:58:48Z</cp:lastPrinted>
  <dcterms:created xsi:type="dcterms:W3CDTF">2025-10-09T09:20:42Z</dcterms:created>
  <dcterms:modified xsi:type="dcterms:W3CDTF">2025-10-29T11:45:39Z</dcterms:modified>
</cp:coreProperties>
</file>